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9"/>
  </p:notesMasterIdLst>
  <p:sldIdLst>
    <p:sldId id="256" r:id="rId2"/>
    <p:sldId id="257" r:id="rId3"/>
    <p:sldId id="258" r:id="rId4"/>
    <p:sldId id="259" r:id="rId5"/>
    <p:sldId id="260" r:id="rId6"/>
    <p:sldId id="261" r:id="rId7"/>
    <p:sldId id="263" r:id="rId8"/>
  </p:sldIdLst>
  <p:sldSz cx="14630400" cy="8229600"/>
  <p:notesSz cx="8229600" cy="14630400"/>
  <p:embeddedFontLst>
    <p:embeddedFont>
      <p:font typeface="DM Sans Medium" pitchFamily="2" charset="0"/>
      <p:regular r:id="rId10"/>
    </p:embeddedFont>
    <p:embeddedFont>
      <p:font typeface="Inter" panose="020B0604020202020204" charset="0"/>
      <p:regular r:id="rId1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9F8F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53" d="100"/>
          <a:sy n="53" d="100"/>
        </p:scale>
        <p:origin x="748"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992714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3" name="Text 0"/>
          <p:cNvSpPr/>
          <p:nvPr/>
        </p:nvSpPr>
        <p:spPr>
          <a:xfrm>
            <a:off x="793790" y="2184083"/>
            <a:ext cx="7556421" cy="1417558"/>
          </a:xfrm>
          <a:prstGeom prst="rect">
            <a:avLst/>
          </a:prstGeom>
          <a:noFill/>
          <a:ln/>
        </p:spPr>
        <p:txBody>
          <a:bodyPr wrap="square" lIns="0" tIns="0" rIns="0" bIns="0" rtlCol="0" anchor="t"/>
          <a:lstStyle/>
          <a:p>
            <a:pPr marL="0" indent="0">
              <a:lnSpc>
                <a:spcPts val="5550"/>
              </a:lnSpc>
              <a:buNone/>
            </a:pPr>
            <a:r>
              <a:rPr lang="en-US" sz="4450" dirty="0">
                <a:solidFill>
                  <a:srgbClr val="161613"/>
                </a:solidFill>
                <a:latin typeface="DM Sans Medium" pitchFamily="34" charset="0"/>
                <a:ea typeface="DM Sans Medium" pitchFamily="34" charset="-122"/>
                <a:cs typeface="DM Sans Medium" pitchFamily="34" charset="-120"/>
              </a:rPr>
              <a:t> Smart AC Remote</a:t>
            </a:r>
            <a:endParaRPr lang="en-US" sz="4450" dirty="0"/>
          </a:p>
        </p:txBody>
      </p:sp>
      <p:sp>
        <p:nvSpPr>
          <p:cNvPr id="4" name="Text 1"/>
          <p:cNvSpPr/>
          <p:nvPr/>
        </p:nvSpPr>
        <p:spPr>
          <a:xfrm>
            <a:off x="793790" y="3941801"/>
            <a:ext cx="7556421" cy="3805477"/>
          </a:xfrm>
          <a:prstGeom prst="rect">
            <a:avLst/>
          </a:prstGeom>
          <a:noFill/>
          <a:ln/>
        </p:spPr>
        <p:txBody>
          <a:bodyPr wrap="square" lIns="0" tIns="0" rIns="0" bIns="0" rtlCol="0" anchor="t"/>
          <a:lstStyle/>
          <a:p>
            <a:pPr marL="0" indent="0">
              <a:lnSpc>
                <a:spcPts val="2850"/>
              </a:lnSpc>
              <a:buNone/>
            </a:pPr>
            <a:r>
              <a:rPr lang="en-US" dirty="0"/>
              <a:t>"Traditional AC remotes have limitations. Smart appliances are on the rise. This remote offers convenience and customization. Get data insights into your cooling habits. The smart AC remote market is projected to grow significantly by 2028."</a:t>
            </a:r>
            <a:endParaRPr lang="en-US" dirty="0">
              <a:solidFill>
                <a:srgbClr val="161613"/>
              </a:solidFill>
              <a:latin typeface="Inter" pitchFamily="34" charset="0"/>
              <a:ea typeface="Inter" pitchFamily="34" charset="-122"/>
            </a:endParaRPr>
          </a:p>
          <a:p>
            <a:pPr marL="0" indent="0">
              <a:lnSpc>
                <a:spcPts val="2850"/>
              </a:lnSpc>
              <a:buNone/>
            </a:pPr>
            <a:r>
              <a:rPr lang="en-US" sz="1750" dirty="0">
                <a:solidFill>
                  <a:srgbClr val="161613"/>
                </a:solidFill>
                <a:latin typeface="Inter" pitchFamily="34" charset="0"/>
                <a:ea typeface="Inter" pitchFamily="34" charset="-122"/>
              </a:rPr>
              <a:t>21BCS6325 – Nikhil Sharma</a:t>
            </a:r>
          </a:p>
          <a:p>
            <a:pPr marL="0" indent="0">
              <a:lnSpc>
                <a:spcPts val="2850"/>
              </a:lnSpc>
              <a:buNone/>
            </a:pPr>
            <a:r>
              <a:rPr lang="en-US" sz="1750" dirty="0">
                <a:solidFill>
                  <a:srgbClr val="161613"/>
                </a:solidFill>
                <a:latin typeface="Inter" pitchFamily="34" charset="0"/>
                <a:ea typeface="Inter" pitchFamily="34" charset="-122"/>
              </a:rPr>
              <a:t>21BCS6301 –  Pravesh Sharma</a:t>
            </a:r>
            <a:endParaRPr lang="en-US" sz="1750" dirty="0"/>
          </a:p>
        </p:txBody>
      </p:sp>
      <p:sp>
        <p:nvSpPr>
          <p:cNvPr id="5" name="Shape 2"/>
          <p:cNvSpPr/>
          <p:nvPr/>
        </p:nvSpPr>
        <p:spPr>
          <a:xfrm>
            <a:off x="793790" y="5665470"/>
            <a:ext cx="362903" cy="362903"/>
          </a:xfrm>
          <a:prstGeom prst="roundRect">
            <a:avLst>
              <a:gd name="adj" fmla="val 25194296"/>
            </a:avLst>
          </a:prstGeom>
          <a:noFill/>
          <a:ln w="7620">
            <a:solidFill>
              <a:srgbClr val="FFFFFF"/>
            </a:solidFill>
            <a:prstDash val="solid"/>
          </a:ln>
        </p:spPr>
      </p:sp>
      <p:pic>
        <p:nvPicPr>
          <p:cNvPr id="8" name="Picture 7">
            <a:extLst>
              <a:ext uri="{FF2B5EF4-FFF2-40B4-BE49-F238E27FC236}">
                <a16:creationId xmlns:a16="http://schemas.microsoft.com/office/drawing/2014/main" id="{8E6BCF07-3224-7756-BDA3-F277ADA31B98}"/>
              </a:ext>
            </a:extLst>
          </p:cNvPr>
          <p:cNvPicPr>
            <a:picLocks noChangeAspect="1"/>
          </p:cNvPicPr>
          <p:nvPr/>
        </p:nvPicPr>
        <p:blipFill>
          <a:blip r:embed="rId3"/>
          <a:stretch>
            <a:fillRect/>
          </a:stretch>
        </p:blipFill>
        <p:spPr>
          <a:xfrm>
            <a:off x="8554452" y="1316117"/>
            <a:ext cx="5494489" cy="4991797"/>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2080855"/>
            <a:ext cx="11032808" cy="708779"/>
          </a:xfrm>
          <a:prstGeom prst="rect">
            <a:avLst/>
          </a:prstGeom>
          <a:noFill/>
          <a:ln/>
        </p:spPr>
        <p:txBody>
          <a:bodyPr wrap="none" lIns="0" tIns="0" rIns="0" bIns="0" rtlCol="0" anchor="t"/>
          <a:lstStyle/>
          <a:p>
            <a:pPr marL="0" indent="0">
              <a:lnSpc>
                <a:spcPts val="5550"/>
              </a:lnSpc>
              <a:buNone/>
            </a:pPr>
            <a:r>
              <a:rPr lang="en-US" sz="4450" dirty="0">
                <a:solidFill>
                  <a:srgbClr val="161613"/>
                </a:solidFill>
                <a:latin typeface="DM Sans Medium" pitchFamily="34" charset="0"/>
                <a:ea typeface="DM Sans Medium" pitchFamily="34" charset="-122"/>
                <a:cs typeface="DM Sans Medium" pitchFamily="34" charset="-120"/>
              </a:rPr>
              <a:t>Smart System vs Existing AC Remote</a:t>
            </a:r>
            <a:endParaRPr lang="en-US" sz="4450" dirty="0"/>
          </a:p>
        </p:txBody>
      </p:sp>
      <p:sp>
        <p:nvSpPr>
          <p:cNvPr id="3" name="Text 1"/>
          <p:cNvSpPr/>
          <p:nvPr/>
        </p:nvSpPr>
        <p:spPr>
          <a:xfrm>
            <a:off x="793790" y="3356610"/>
            <a:ext cx="2835235" cy="354330"/>
          </a:xfrm>
          <a:prstGeom prst="rect">
            <a:avLst/>
          </a:prstGeom>
          <a:noFill/>
          <a:ln/>
        </p:spPr>
        <p:txBody>
          <a:bodyPr wrap="none" lIns="0" tIns="0" rIns="0" bIns="0" rtlCol="0" anchor="t"/>
          <a:lstStyle/>
          <a:p>
            <a:pPr marL="0" indent="0">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Existing Systems</a:t>
            </a:r>
            <a:endParaRPr lang="en-US" sz="2200" dirty="0"/>
          </a:p>
        </p:txBody>
      </p:sp>
      <p:sp>
        <p:nvSpPr>
          <p:cNvPr id="4" name="Text 2"/>
          <p:cNvSpPr/>
          <p:nvPr/>
        </p:nvSpPr>
        <p:spPr>
          <a:xfrm>
            <a:off x="793790" y="3937754"/>
            <a:ext cx="6244709" cy="362903"/>
          </a:xfrm>
          <a:prstGeom prst="rect">
            <a:avLst/>
          </a:prstGeom>
          <a:noFill/>
          <a:ln/>
        </p:spPr>
        <p:txBody>
          <a:bodyPr wrap="none" lIns="0" tIns="0" rIns="0" bIns="0" rtlCol="0" anchor="t"/>
          <a:lstStyle/>
          <a:p>
            <a:pPr marL="342900" indent="-342900">
              <a:lnSpc>
                <a:spcPts val="2850"/>
              </a:lnSpc>
              <a:buSzPct val="100000"/>
              <a:buChar char="•"/>
            </a:pPr>
            <a:r>
              <a:rPr lang="en-US" sz="1750" dirty="0">
                <a:solidFill>
                  <a:srgbClr val="161613"/>
                </a:solidFill>
                <a:latin typeface="Inter" pitchFamily="34" charset="0"/>
                <a:ea typeface="Inter" pitchFamily="34" charset="-122"/>
                <a:cs typeface="Inter" pitchFamily="34" charset="-120"/>
              </a:rPr>
              <a:t>Limited customization</a:t>
            </a:r>
            <a:endParaRPr lang="en-US" sz="1750" dirty="0"/>
          </a:p>
        </p:txBody>
      </p:sp>
      <p:sp>
        <p:nvSpPr>
          <p:cNvPr id="5" name="Text 3"/>
          <p:cNvSpPr/>
          <p:nvPr/>
        </p:nvSpPr>
        <p:spPr>
          <a:xfrm>
            <a:off x="793790" y="4379952"/>
            <a:ext cx="6244709" cy="362903"/>
          </a:xfrm>
          <a:prstGeom prst="rect">
            <a:avLst/>
          </a:prstGeom>
          <a:noFill/>
          <a:ln/>
        </p:spPr>
        <p:txBody>
          <a:bodyPr wrap="none" lIns="0" tIns="0" rIns="0" bIns="0" rtlCol="0" anchor="t"/>
          <a:lstStyle/>
          <a:p>
            <a:pPr marL="342900" indent="-342900">
              <a:lnSpc>
                <a:spcPts val="2850"/>
              </a:lnSpc>
              <a:buSzPct val="100000"/>
              <a:buChar char="•"/>
            </a:pPr>
            <a:r>
              <a:rPr lang="en-US" sz="1750" dirty="0">
                <a:solidFill>
                  <a:srgbClr val="161613"/>
                </a:solidFill>
                <a:latin typeface="Inter" pitchFamily="34" charset="0"/>
                <a:ea typeface="Inter" pitchFamily="34" charset="-122"/>
                <a:cs typeface="Inter" pitchFamily="34" charset="-120"/>
              </a:rPr>
              <a:t>Manual operation</a:t>
            </a:r>
            <a:endParaRPr lang="en-US" sz="1750" dirty="0"/>
          </a:p>
        </p:txBody>
      </p:sp>
      <p:sp>
        <p:nvSpPr>
          <p:cNvPr id="6" name="Text 4"/>
          <p:cNvSpPr/>
          <p:nvPr/>
        </p:nvSpPr>
        <p:spPr>
          <a:xfrm>
            <a:off x="793790" y="4822150"/>
            <a:ext cx="6244709" cy="362903"/>
          </a:xfrm>
          <a:prstGeom prst="rect">
            <a:avLst/>
          </a:prstGeom>
          <a:noFill/>
          <a:ln/>
        </p:spPr>
        <p:txBody>
          <a:bodyPr wrap="none" lIns="0" tIns="0" rIns="0" bIns="0" rtlCol="0" anchor="t"/>
          <a:lstStyle/>
          <a:p>
            <a:pPr marL="342900" indent="-342900">
              <a:lnSpc>
                <a:spcPts val="2850"/>
              </a:lnSpc>
              <a:buSzPct val="100000"/>
              <a:buChar char="•"/>
            </a:pPr>
            <a:r>
              <a:rPr lang="en-US" sz="1750" dirty="0">
                <a:solidFill>
                  <a:srgbClr val="161613"/>
                </a:solidFill>
                <a:latin typeface="Inter" pitchFamily="34" charset="0"/>
                <a:ea typeface="Inter" pitchFamily="34" charset="-122"/>
                <a:cs typeface="Inter" pitchFamily="34" charset="-120"/>
              </a:rPr>
              <a:t>Lacks real-time data</a:t>
            </a:r>
            <a:endParaRPr lang="en-US" sz="1750" dirty="0"/>
          </a:p>
        </p:txBody>
      </p:sp>
      <p:sp>
        <p:nvSpPr>
          <p:cNvPr id="7" name="Text 5"/>
          <p:cNvSpPr/>
          <p:nvPr/>
        </p:nvSpPr>
        <p:spPr>
          <a:xfrm>
            <a:off x="793790" y="5264348"/>
            <a:ext cx="6244709" cy="362903"/>
          </a:xfrm>
          <a:prstGeom prst="rect">
            <a:avLst/>
          </a:prstGeom>
          <a:noFill/>
          <a:ln/>
        </p:spPr>
        <p:txBody>
          <a:bodyPr wrap="none" lIns="0" tIns="0" rIns="0" bIns="0" rtlCol="0" anchor="t"/>
          <a:lstStyle/>
          <a:p>
            <a:pPr marL="342900" indent="-342900">
              <a:lnSpc>
                <a:spcPts val="2850"/>
              </a:lnSpc>
              <a:buSzPct val="100000"/>
              <a:buChar char="•"/>
            </a:pPr>
            <a:r>
              <a:rPr lang="en-US" sz="1750" dirty="0">
                <a:solidFill>
                  <a:srgbClr val="161613"/>
                </a:solidFill>
                <a:latin typeface="Inter" pitchFamily="34" charset="0"/>
                <a:ea typeface="Inter" pitchFamily="34" charset="-122"/>
                <a:cs typeface="Inter" pitchFamily="34" charset="-120"/>
              </a:rPr>
              <a:t>High energy consumption</a:t>
            </a:r>
            <a:endParaRPr lang="en-US" sz="1750" dirty="0"/>
          </a:p>
        </p:txBody>
      </p:sp>
      <p:sp>
        <p:nvSpPr>
          <p:cNvPr id="8" name="Text 6"/>
          <p:cNvSpPr/>
          <p:nvPr/>
        </p:nvSpPr>
        <p:spPr>
          <a:xfrm>
            <a:off x="7599521" y="3356610"/>
            <a:ext cx="3220522" cy="354330"/>
          </a:xfrm>
          <a:prstGeom prst="rect">
            <a:avLst/>
          </a:prstGeom>
          <a:noFill/>
          <a:ln/>
        </p:spPr>
        <p:txBody>
          <a:bodyPr wrap="none" lIns="0" tIns="0" rIns="0" bIns="0" rtlCol="0" anchor="t"/>
          <a:lstStyle/>
          <a:p>
            <a:pPr marL="0" indent="0">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Proposed Smart System</a:t>
            </a:r>
            <a:endParaRPr lang="en-US" sz="2200" dirty="0"/>
          </a:p>
        </p:txBody>
      </p:sp>
      <p:sp>
        <p:nvSpPr>
          <p:cNvPr id="9" name="Text 7"/>
          <p:cNvSpPr/>
          <p:nvPr/>
        </p:nvSpPr>
        <p:spPr>
          <a:xfrm>
            <a:off x="7599521" y="3937754"/>
            <a:ext cx="6244709" cy="362903"/>
          </a:xfrm>
          <a:prstGeom prst="rect">
            <a:avLst/>
          </a:prstGeom>
          <a:noFill/>
          <a:ln/>
        </p:spPr>
        <p:txBody>
          <a:bodyPr wrap="none" lIns="0" tIns="0" rIns="0" bIns="0" rtlCol="0" anchor="t"/>
          <a:lstStyle/>
          <a:p>
            <a:pPr marL="342900" indent="-342900">
              <a:lnSpc>
                <a:spcPts val="2850"/>
              </a:lnSpc>
              <a:buSzPct val="100000"/>
              <a:buChar char="•"/>
            </a:pPr>
            <a:r>
              <a:rPr lang="en-US" sz="1750" dirty="0">
                <a:solidFill>
                  <a:srgbClr val="161613"/>
                </a:solidFill>
                <a:latin typeface="Inter" pitchFamily="34" charset="0"/>
                <a:ea typeface="Inter" pitchFamily="34" charset="-122"/>
                <a:cs typeface="Inter" pitchFamily="34" charset="-120"/>
              </a:rPr>
              <a:t>Personalized profiles</a:t>
            </a:r>
            <a:endParaRPr lang="en-US" sz="1750" dirty="0"/>
          </a:p>
        </p:txBody>
      </p:sp>
      <p:sp>
        <p:nvSpPr>
          <p:cNvPr id="10" name="Text 8"/>
          <p:cNvSpPr/>
          <p:nvPr/>
        </p:nvSpPr>
        <p:spPr>
          <a:xfrm>
            <a:off x="7599521" y="4379952"/>
            <a:ext cx="6244709" cy="362903"/>
          </a:xfrm>
          <a:prstGeom prst="rect">
            <a:avLst/>
          </a:prstGeom>
          <a:noFill/>
          <a:ln/>
        </p:spPr>
        <p:txBody>
          <a:bodyPr wrap="none" lIns="0" tIns="0" rIns="0" bIns="0" rtlCol="0" anchor="t"/>
          <a:lstStyle/>
          <a:p>
            <a:pPr marL="342900" indent="-342900">
              <a:lnSpc>
                <a:spcPts val="2850"/>
              </a:lnSpc>
              <a:buSzPct val="100000"/>
              <a:buChar char="•"/>
            </a:pPr>
            <a:r>
              <a:rPr lang="en-US" sz="1750" dirty="0">
                <a:solidFill>
                  <a:srgbClr val="161613"/>
                </a:solidFill>
                <a:latin typeface="Inter" pitchFamily="34" charset="0"/>
                <a:ea typeface="Inter" pitchFamily="34" charset="-122"/>
                <a:cs typeface="Inter" pitchFamily="34" charset="-120"/>
              </a:rPr>
              <a:t>Automated maintenance</a:t>
            </a:r>
            <a:endParaRPr lang="en-US" sz="1750" dirty="0"/>
          </a:p>
        </p:txBody>
      </p:sp>
      <p:sp>
        <p:nvSpPr>
          <p:cNvPr id="11" name="Text 9"/>
          <p:cNvSpPr/>
          <p:nvPr/>
        </p:nvSpPr>
        <p:spPr>
          <a:xfrm>
            <a:off x="7599521" y="4822150"/>
            <a:ext cx="6244709" cy="362903"/>
          </a:xfrm>
          <a:prstGeom prst="rect">
            <a:avLst/>
          </a:prstGeom>
          <a:noFill/>
          <a:ln/>
        </p:spPr>
        <p:txBody>
          <a:bodyPr wrap="none" lIns="0" tIns="0" rIns="0" bIns="0" rtlCol="0" anchor="t"/>
          <a:lstStyle/>
          <a:p>
            <a:pPr marL="342900" indent="-342900">
              <a:lnSpc>
                <a:spcPts val="2850"/>
              </a:lnSpc>
              <a:buSzPct val="100000"/>
              <a:buChar char="•"/>
            </a:pPr>
            <a:r>
              <a:rPr lang="en-US" sz="1750" dirty="0">
                <a:solidFill>
                  <a:srgbClr val="161613"/>
                </a:solidFill>
                <a:latin typeface="Inter" pitchFamily="34" charset="0"/>
                <a:ea typeface="Inter" pitchFamily="34" charset="-122"/>
                <a:cs typeface="Inter" pitchFamily="34" charset="-120"/>
              </a:rPr>
              <a:t>Real-time monitoring</a:t>
            </a:r>
            <a:endParaRPr lang="en-US" sz="1750" dirty="0"/>
          </a:p>
        </p:txBody>
      </p:sp>
      <p:sp>
        <p:nvSpPr>
          <p:cNvPr id="12" name="Text 10"/>
          <p:cNvSpPr/>
          <p:nvPr/>
        </p:nvSpPr>
        <p:spPr>
          <a:xfrm>
            <a:off x="7599521" y="5264348"/>
            <a:ext cx="6244709" cy="362903"/>
          </a:xfrm>
          <a:prstGeom prst="rect">
            <a:avLst/>
          </a:prstGeom>
          <a:noFill/>
          <a:ln/>
        </p:spPr>
        <p:txBody>
          <a:bodyPr wrap="none" lIns="0" tIns="0" rIns="0" bIns="0" rtlCol="0" anchor="t"/>
          <a:lstStyle/>
          <a:p>
            <a:pPr marL="342900" indent="-342900">
              <a:lnSpc>
                <a:spcPts val="2850"/>
              </a:lnSpc>
              <a:buSzPct val="100000"/>
              <a:buChar char="•"/>
            </a:pPr>
            <a:r>
              <a:rPr lang="en-US" sz="1750" dirty="0">
                <a:solidFill>
                  <a:srgbClr val="161613"/>
                </a:solidFill>
                <a:latin typeface="Inter" pitchFamily="34" charset="0"/>
                <a:ea typeface="Inter" pitchFamily="34" charset="-122"/>
                <a:cs typeface="Inter" pitchFamily="34" charset="-120"/>
              </a:rPr>
              <a:t>Guided preferences</a:t>
            </a:r>
            <a:endParaRPr lang="en-US" sz="1750" dirty="0"/>
          </a:p>
        </p:txBody>
      </p:sp>
      <p:sp>
        <p:nvSpPr>
          <p:cNvPr id="13" name="Text 11"/>
          <p:cNvSpPr/>
          <p:nvPr/>
        </p:nvSpPr>
        <p:spPr>
          <a:xfrm>
            <a:off x="7599521" y="5706547"/>
            <a:ext cx="6244709" cy="362903"/>
          </a:xfrm>
          <a:prstGeom prst="rect">
            <a:avLst/>
          </a:prstGeom>
          <a:noFill/>
          <a:ln/>
        </p:spPr>
        <p:txBody>
          <a:bodyPr wrap="none" lIns="0" tIns="0" rIns="0" bIns="0" rtlCol="0" anchor="t"/>
          <a:lstStyle/>
          <a:p>
            <a:pPr marL="342900" indent="-342900">
              <a:lnSpc>
                <a:spcPts val="2850"/>
              </a:lnSpc>
              <a:buSzPct val="100000"/>
              <a:buChar char="•"/>
            </a:pPr>
            <a:r>
              <a:rPr lang="en-US" sz="1750" dirty="0">
                <a:solidFill>
                  <a:srgbClr val="161613"/>
                </a:solidFill>
                <a:latin typeface="Inter" pitchFamily="34" charset="0"/>
                <a:ea typeface="Inter" pitchFamily="34" charset="-122"/>
                <a:cs typeface="Inter" pitchFamily="34" charset="-120"/>
              </a:rPr>
              <a:t>Voice assistant integration</a:t>
            </a:r>
            <a:endParaRPr lang="en-US" sz="1750" dirty="0"/>
          </a:p>
        </p:txBody>
      </p:sp>
      <p:sp>
        <p:nvSpPr>
          <p:cNvPr id="14" name="Rectangle 13">
            <a:extLst>
              <a:ext uri="{FF2B5EF4-FFF2-40B4-BE49-F238E27FC236}">
                <a16:creationId xmlns:a16="http://schemas.microsoft.com/office/drawing/2014/main" id="{352E9F25-9206-4990-B8BA-8D7C8114E9E8}"/>
              </a:ext>
            </a:extLst>
          </p:cNvPr>
          <p:cNvSpPr/>
          <p:nvPr/>
        </p:nvSpPr>
        <p:spPr>
          <a:xfrm>
            <a:off x="12761407" y="7717134"/>
            <a:ext cx="1768509" cy="422031"/>
          </a:xfrm>
          <a:prstGeom prst="rect">
            <a:avLst/>
          </a:prstGeom>
          <a:solidFill>
            <a:srgbClr val="F9F8F5"/>
          </a:solidFill>
          <a:ln>
            <a:solidFill>
              <a:srgbClr val="F9F8F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3" name="Text 0"/>
          <p:cNvSpPr/>
          <p:nvPr/>
        </p:nvSpPr>
        <p:spPr>
          <a:xfrm>
            <a:off x="6202799" y="656034"/>
            <a:ext cx="7711202" cy="1279208"/>
          </a:xfrm>
          <a:prstGeom prst="rect">
            <a:avLst/>
          </a:prstGeom>
          <a:noFill/>
          <a:ln/>
        </p:spPr>
        <p:txBody>
          <a:bodyPr wrap="square" lIns="0" tIns="0" rIns="0" bIns="0" rtlCol="0" anchor="t"/>
          <a:lstStyle/>
          <a:p>
            <a:pPr marL="0" indent="0">
              <a:lnSpc>
                <a:spcPts val="5000"/>
              </a:lnSpc>
              <a:buNone/>
            </a:pPr>
            <a:r>
              <a:rPr lang="en-US" sz="4000" dirty="0">
                <a:solidFill>
                  <a:srgbClr val="161613"/>
                </a:solidFill>
                <a:latin typeface="DM Sans Medium" pitchFamily="34" charset="0"/>
                <a:ea typeface="DM Sans Medium" pitchFamily="34" charset="-122"/>
                <a:cs typeface="DM Sans Medium" pitchFamily="34" charset="-120"/>
              </a:rPr>
              <a:t>User Interface Design and Categories</a:t>
            </a:r>
            <a:endParaRPr lang="en-US" sz="4000" dirty="0"/>
          </a:p>
        </p:txBody>
      </p:sp>
      <p:sp>
        <p:nvSpPr>
          <p:cNvPr id="4" name="Shape 1"/>
          <p:cNvSpPr/>
          <p:nvPr/>
        </p:nvSpPr>
        <p:spPr>
          <a:xfrm>
            <a:off x="6202799" y="2242304"/>
            <a:ext cx="7711202" cy="1179314"/>
          </a:xfrm>
          <a:prstGeom prst="roundRect">
            <a:avLst>
              <a:gd name="adj" fmla="val 2604"/>
            </a:avLst>
          </a:prstGeom>
          <a:solidFill>
            <a:srgbClr val="EDEBE3"/>
          </a:solidFill>
          <a:ln/>
        </p:spPr>
      </p:sp>
      <p:sp>
        <p:nvSpPr>
          <p:cNvPr id="5" name="Text 2"/>
          <p:cNvSpPr/>
          <p:nvPr/>
        </p:nvSpPr>
        <p:spPr>
          <a:xfrm>
            <a:off x="6407468" y="2446973"/>
            <a:ext cx="2558891" cy="319802"/>
          </a:xfrm>
          <a:prstGeom prst="rect">
            <a:avLst/>
          </a:prstGeom>
          <a:noFill/>
          <a:ln/>
        </p:spPr>
        <p:txBody>
          <a:bodyPr wrap="none" lIns="0" tIns="0" rIns="0" bIns="0" rtlCol="0" anchor="t"/>
          <a:lstStyle/>
          <a:p>
            <a:pPr marL="0" indent="0">
              <a:lnSpc>
                <a:spcPts val="2500"/>
              </a:lnSpc>
              <a:buNone/>
            </a:pPr>
            <a:r>
              <a:rPr lang="en-US" sz="2000" dirty="0">
                <a:solidFill>
                  <a:srgbClr val="161613"/>
                </a:solidFill>
                <a:latin typeface="DM Sans Medium" pitchFamily="34" charset="0"/>
                <a:ea typeface="DM Sans Medium" pitchFamily="34" charset="-122"/>
                <a:cs typeface="DM Sans Medium" pitchFamily="34" charset="-120"/>
              </a:rPr>
              <a:t>,Remote Enthusiasts</a:t>
            </a:r>
            <a:endParaRPr lang="en-US" sz="2000" dirty="0"/>
          </a:p>
        </p:txBody>
      </p:sp>
      <p:sp>
        <p:nvSpPr>
          <p:cNvPr id="6" name="Text 3"/>
          <p:cNvSpPr/>
          <p:nvPr/>
        </p:nvSpPr>
        <p:spPr>
          <a:xfrm>
            <a:off x="6407468" y="2889528"/>
            <a:ext cx="7301865" cy="327422"/>
          </a:xfrm>
          <a:prstGeom prst="rect">
            <a:avLst/>
          </a:prstGeom>
          <a:noFill/>
          <a:ln/>
        </p:spPr>
        <p:txBody>
          <a:bodyPr wrap="none" lIns="0" tIns="0" rIns="0" bIns="0" rtlCol="0" anchor="t"/>
          <a:lstStyle/>
          <a:p>
            <a:pPr marL="0" indent="0">
              <a:lnSpc>
                <a:spcPts val="2550"/>
              </a:lnSpc>
              <a:buNone/>
            </a:pPr>
            <a:r>
              <a:rPr lang="en-US" sz="1600" dirty="0">
                <a:solidFill>
                  <a:srgbClr val="161613"/>
                </a:solidFill>
                <a:latin typeface="Inter" pitchFamily="34" charset="0"/>
                <a:ea typeface="Inter" pitchFamily="34" charset="-122"/>
                <a:cs typeface="Inter" pitchFamily="34" charset="-120"/>
              </a:rPr>
              <a:t>Seeking precise control and customization. Ages 25-45, tech-savvy.</a:t>
            </a:r>
            <a:endParaRPr lang="en-US" sz="1600" dirty="0"/>
          </a:p>
        </p:txBody>
      </p:sp>
      <p:sp>
        <p:nvSpPr>
          <p:cNvPr id="7" name="Shape 4"/>
          <p:cNvSpPr/>
          <p:nvPr/>
        </p:nvSpPr>
        <p:spPr>
          <a:xfrm>
            <a:off x="6202799" y="3626287"/>
            <a:ext cx="7711202" cy="1179314"/>
          </a:xfrm>
          <a:prstGeom prst="roundRect">
            <a:avLst>
              <a:gd name="adj" fmla="val 2604"/>
            </a:avLst>
          </a:prstGeom>
          <a:solidFill>
            <a:srgbClr val="EDEBE3"/>
          </a:solidFill>
          <a:ln/>
        </p:spPr>
      </p:sp>
      <p:sp>
        <p:nvSpPr>
          <p:cNvPr id="8" name="Text 5"/>
          <p:cNvSpPr/>
          <p:nvPr/>
        </p:nvSpPr>
        <p:spPr>
          <a:xfrm>
            <a:off x="6407468" y="3830955"/>
            <a:ext cx="2558891" cy="319802"/>
          </a:xfrm>
          <a:prstGeom prst="rect">
            <a:avLst/>
          </a:prstGeom>
          <a:noFill/>
          <a:ln/>
        </p:spPr>
        <p:txBody>
          <a:bodyPr wrap="none" lIns="0" tIns="0" rIns="0" bIns="0" rtlCol="0" anchor="t"/>
          <a:lstStyle/>
          <a:p>
            <a:pPr marL="0" indent="0">
              <a:lnSpc>
                <a:spcPts val="2500"/>
              </a:lnSpc>
              <a:buNone/>
            </a:pPr>
            <a:r>
              <a:rPr lang="en-US" sz="2000" dirty="0">
                <a:solidFill>
                  <a:srgbClr val="161613"/>
                </a:solidFill>
                <a:latin typeface="DM Sans Medium" pitchFamily="34" charset="0"/>
                <a:ea typeface="DM Sans Medium" pitchFamily="34" charset="-122"/>
                <a:cs typeface="DM Sans Medium" pitchFamily="34" charset="-120"/>
              </a:rPr>
              <a:t>Busy Professionals</a:t>
            </a:r>
            <a:endParaRPr lang="en-US" sz="2000" dirty="0"/>
          </a:p>
        </p:txBody>
      </p:sp>
      <p:sp>
        <p:nvSpPr>
          <p:cNvPr id="9" name="Text 6"/>
          <p:cNvSpPr/>
          <p:nvPr/>
        </p:nvSpPr>
        <p:spPr>
          <a:xfrm>
            <a:off x="6407468" y="4273510"/>
            <a:ext cx="7301865" cy="327422"/>
          </a:xfrm>
          <a:prstGeom prst="rect">
            <a:avLst/>
          </a:prstGeom>
          <a:noFill/>
          <a:ln/>
        </p:spPr>
        <p:txBody>
          <a:bodyPr wrap="none" lIns="0" tIns="0" rIns="0" bIns="0" rtlCol="0" anchor="t"/>
          <a:lstStyle/>
          <a:p>
            <a:pPr marL="0" indent="0">
              <a:lnSpc>
                <a:spcPts val="2550"/>
              </a:lnSpc>
              <a:buNone/>
            </a:pPr>
            <a:r>
              <a:rPr lang="en-US" sz="1600" dirty="0">
                <a:solidFill>
                  <a:srgbClr val="161613"/>
                </a:solidFill>
                <a:latin typeface="Inter" pitchFamily="34" charset="0"/>
                <a:ea typeface="Inter" pitchFamily="34" charset="-122"/>
                <a:cs typeface="Inter" pitchFamily="34" charset="-120"/>
              </a:rPr>
              <a:t>Prioritizing convenience and speed. Ages 30-55, appreciates automation.</a:t>
            </a:r>
            <a:endParaRPr lang="en-US" sz="1600" dirty="0"/>
          </a:p>
        </p:txBody>
      </p:sp>
      <p:sp>
        <p:nvSpPr>
          <p:cNvPr id="10" name="Shape 7"/>
          <p:cNvSpPr/>
          <p:nvPr/>
        </p:nvSpPr>
        <p:spPr>
          <a:xfrm>
            <a:off x="6202799" y="5010269"/>
            <a:ext cx="7711202" cy="1179314"/>
          </a:xfrm>
          <a:prstGeom prst="roundRect">
            <a:avLst>
              <a:gd name="adj" fmla="val 2604"/>
            </a:avLst>
          </a:prstGeom>
          <a:solidFill>
            <a:srgbClr val="EDEBE3"/>
          </a:solidFill>
          <a:ln/>
        </p:spPr>
      </p:sp>
      <p:sp>
        <p:nvSpPr>
          <p:cNvPr id="11" name="Text 8"/>
          <p:cNvSpPr/>
          <p:nvPr/>
        </p:nvSpPr>
        <p:spPr>
          <a:xfrm>
            <a:off x="6407468" y="5214938"/>
            <a:ext cx="3073479" cy="319802"/>
          </a:xfrm>
          <a:prstGeom prst="rect">
            <a:avLst/>
          </a:prstGeom>
          <a:noFill/>
          <a:ln/>
        </p:spPr>
        <p:txBody>
          <a:bodyPr wrap="none" lIns="0" tIns="0" rIns="0" bIns="0" rtlCol="0" anchor="t"/>
          <a:lstStyle/>
          <a:p>
            <a:pPr marL="0" indent="0">
              <a:lnSpc>
                <a:spcPts val="2500"/>
              </a:lnSpc>
              <a:buNone/>
            </a:pPr>
            <a:r>
              <a:rPr lang="en-US" sz="2000" dirty="0">
                <a:solidFill>
                  <a:srgbClr val="161613"/>
                </a:solidFill>
                <a:latin typeface="DM Sans Medium" pitchFamily="34" charset="0"/>
                <a:ea typeface="DM Sans Medium" pitchFamily="34" charset="-122"/>
                <a:cs typeface="DM Sans Medium" pitchFamily="34" charset="-120"/>
              </a:rPr>
              <a:t>Tech-Savvy Homeowners</a:t>
            </a:r>
            <a:endParaRPr lang="en-US" sz="2000" dirty="0"/>
          </a:p>
        </p:txBody>
      </p:sp>
      <p:sp>
        <p:nvSpPr>
          <p:cNvPr id="12" name="Text 9"/>
          <p:cNvSpPr/>
          <p:nvPr/>
        </p:nvSpPr>
        <p:spPr>
          <a:xfrm>
            <a:off x="6407468" y="5657493"/>
            <a:ext cx="7301865" cy="327422"/>
          </a:xfrm>
          <a:prstGeom prst="rect">
            <a:avLst/>
          </a:prstGeom>
          <a:noFill/>
          <a:ln/>
        </p:spPr>
        <p:txBody>
          <a:bodyPr wrap="none" lIns="0" tIns="0" rIns="0" bIns="0" rtlCol="0" anchor="t"/>
          <a:lstStyle/>
          <a:p>
            <a:pPr marL="0" indent="0">
              <a:lnSpc>
                <a:spcPts val="2550"/>
              </a:lnSpc>
              <a:buNone/>
            </a:pPr>
            <a:r>
              <a:rPr lang="en-US" sz="1600" dirty="0">
                <a:solidFill>
                  <a:srgbClr val="161613"/>
                </a:solidFill>
                <a:latin typeface="Inter" pitchFamily="34" charset="0"/>
                <a:ea typeface="Inter" pitchFamily="34" charset="-122"/>
                <a:cs typeface="Inter" pitchFamily="34" charset="-120"/>
              </a:rPr>
              <a:t>Integrating into a smart home. Ages 35-60, early adopters.</a:t>
            </a:r>
            <a:endParaRPr lang="en-US" sz="1600" dirty="0"/>
          </a:p>
        </p:txBody>
      </p:sp>
      <p:sp>
        <p:nvSpPr>
          <p:cNvPr id="13" name="Shape 10"/>
          <p:cNvSpPr/>
          <p:nvPr/>
        </p:nvSpPr>
        <p:spPr>
          <a:xfrm>
            <a:off x="6202799" y="6394252"/>
            <a:ext cx="7711202" cy="1179314"/>
          </a:xfrm>
          <a:prstGeom prst="roundRect">
            <a:avLst>
              <a:gd name="adj" fmla="val 2604"/>
            </a:avLst>
          </a:prstGeom>
          <a:solidFill>
            <a:srgbClr val="EDEBE3"/>
          </a:solidFill>
          <a:ln/>
        </p:spPr>
      </p:sp>
      <p:sp>
        <p:nvSpPr>
          <p:cNvPr id="14" name="Text 11"/>
          <p:cNvSpPr/>
          <p:nvPr/>
        </p:nvSpPr>
        <p:spPr>
          <a:xfrm>
            <a:off x="6407468" y="6598920"/>
            <a:ext cx="2558891" cy="319802"/>
          </a:xfrm>
          <a:prstGeom prst="rect">
            <a:avLst/>
          </a:prstGeom>
          <a:noFill/>
          <a:ln/>
        </p:spPr>
        <p:txBody>
          <a:bodyPr wrap="none" lIns="0" tIns="0" rIns="0" bIns="0" rtlCol="0" anchor="t"/>
          <a:lstStyle/>
          <a:p>
            <a:pPr marL="0" indent="0">
              <a:lnSpc>
                <a:spcPts val="2500"/>
              </a:lnSpc>
              <a:buNone/>
            </a:pPr>
            <a:r>
              <a:rPr lang="en-US" sz="2000" dirty="0">
                <a:solidFill>
                  <a:srgbClr val="161613"/>
                </a:solidFill>
                <a:latin typeface="DM Sans Medium" pitchFamily="34" charset="0"/>
                <a:ea typeface="DM Sans Medium" pitchFamily="34" charset="-122"/>
                <a:cs typeface="DM Sans Medium" pitchFamily="34" charset="-120"/>
              </a:rPr>
              <a:t>Elderly Users</a:t>
            </a:r>
            <a:endParaRPr lang="en-US" sz="2000" dirty="0"/>
          </a:p>
        </p:txBody>
      </p:sp>
      <p:sp>
        <p:nvSpPr>
          <p:cNvPr id="15" name="Text 12"/>
          <p:cNvSpPr/>
          <p:nvPr/>
        </p:nvSpPr>
        <p:spPr>
          <a:xfrm>
            <a:off x="6407468" y="7041475"/>
            <a:ext cx="7301865" cy="327422"/>
          </a:xfrm>
          <a:prstGeom prst="rect">
            <a:avLst/>
          </a:prstGeom>
          <a:noFill/>
          <a:ln/>
        </p:spPr>
        <p:txBody>
          <a:bodyPr wrap="none" lIns="0" tIns="0" rIns="0" bIns="0" rtlCol="0" anchor="t"/>
          <a:lstStyle/>
          <a:p>
            <a:pPr marL="0" indent="0">
              <a:lnSpc>
                <a:spcPts val="2550"/>
              </a:lnSpc>
              <a:buNone/>
            </a:pPr>
            <a:r>
              <a:rPr lang="en-US" sz="1600" dirty="0">
                <a:solidFill>
                  <a:srgbClr val="161613"/>
                </a:solidFill>
                <a:latin typeface="Inter" pitchFamily="34" charset="0"/>
                <a:ea typeface="Inter" pitchFamily="34" charset="-122"/>
                <a:cs typeface="Inter" pitchFamily="34" charset="-120"/>
              </a:rPr>
              <a:t>Simple interface. Ages 65+, simplicity is key.</a:t>
            </a:r>
            <a:endParaRPr lang="en-US" sz="1600" dirty="0"/>
          </a:p>
        </p:txBody>
      </p:sp>
      <p:sp>
        <p:nvSpPr>
          <p:cNvPr id="18" name="Rectangle 17">
            <a:extLst>
              <a:ext uri="{FF2B5EF4-FFF2-40B4-BE49-F238E27FC236}">
                <a16:creationId xmlns:a16="http://schemas.microsoft.com/office/drawing/2014/main" id="{BE1E19AF-CBA9-4417-8C12-3AF3DA62F20D}"/>
              </a:ext>
            </a:extLst>
          </p:cNvPr>
          <p:cNvSpPr/>
          <p:nvPr/>
        </p:nvSpPr>
        <p:spPr>
          <a:xfrm>
            <a:off x="12761407" y="7717134"/>
            <a:ext cx="1768509" cy="422031"/>
          </a:xfrm>
          <a:prstGeom prst="rect">
            <a:avLst/>
          </a:prstGeom>
          <a:solidFill>
            <a:srgbClr val="F9F8F5"/>
          </a:solidFill>
          <a:ln>
            <a:solidFill>
              <a:srgbClr val="F9F8F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6" name="Picture 15">
            <a:extLst>
              <a:ext uri="{FF2B5EF4-FFF2-40B4-BE49-F238E27FC236}">
                <a16:creationId xmlns:a16="http://schemas.microsoft.com/office/drawing/2014/main" id="{933A5A7A-2D18-6866-37FE-E94E551F22C0}"/>
              </a:ext>
            </a:extLst>
          </p:cNvPr>
          <p:cNvPicPr>
            <a:picLocks noChangeAspect="1"/>
          </p:cNvPicPr>
          <p:nvPr/>
        </p:nvPicPr>
        <p:blipFill>
          <a:blip r:embed="rId3"/>
          <a:stretch>
            <a:fillRect/>
          </a:stretch>
        </p:blipFill>
        <p:spPr>
          <a:xfrm>
            <a:off x="560744" y="1540542"/>
            <a:ext cx="4781277" cy="5220429"/>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678775"/>
            <a:ext cx="7556421" cy="1417558"/>
          </a:xfrm>
          <a:prstGeom prst="rect">
            <a:avLst/>
          </a:prstGeom>
          <a:noFill/>
          <a:ln/>
        </p:spPr>
        <p:txBody>
          <a:bodyPr wrap="square" lIns="0" tIns="0" rIns="0" bIns="0" rtlCol="0" anchor="t"/>
          <a:lstStyle/>
          <a:p>
            <a:pPr marL="0" indent="0">
              <a:lnSpc>
                <a:spcPts val="5550"/>
              </a:lnSpc>
              <a:buNone/>
            </a:pPr>
            <a:r>
              <a:rPr lang="en-US" sz="4450" dirty="0">
                <a:solidFill>
                  <a:srgbClr val="161613"/>
                </a:solidFill>
                <a:latin typeface="DM Sans Medium" pitchFamily="34" charset="0"/>
                <a:ea typeface="DM Sans Medium" pitchFamily="34" charset="-122"/>
                <a:cs typeface="DM Sans Medium" pitchFamily="34" charset="-120"/>
              </a:rPr>
              <a:t>Heuristic Evaluation for Screen Design</a:t>
            </a:r>
            <a:endParaRPr lang="en-US" sz="4450" dirty="0"/>
          </a:p>
        </p:txBody>
      </p:sp>
      <p:sp>
        <p:nvSpPr>
          <p:cNvPr id="4" name="Shape 1"/>
          <p:cNvSpPr/>
          <p:nvPr/>
        </p:nvSpPr>
        <p:spPr>
          <a:xfrm>
            <a:off x="793790" y="2691646"/>
            <a:ext cx="510302" cy="510302"/>
          </a:xfrm>
          <a:prstGeom prst="roundRect">
            <a:avLst>
              <a:gd name="adj" fmla="val 6667"/>
            </a:avLst>
          </a:prstGeom>
          <a:solidFill>
            <a:srgbClr val="EDEBE3"/>
          </a:solidFill>
          <a:ln/>
        </p:spPr>
      </p:sp>
      <p:sp>
        <p:nvSpPr>
          <p:cNvPr id="5" name="Text 2"/>
          <p:cNvSpPr/>
          <p:nvPr/>
        </p:nvSpPr>
        <p:spPr>
          <a:xfrm>
            <a:off x="993100" y="2776657"/>
            <a:ext cx="111681" cy="340281"/>
          </a:xfrm>
          <a:prstGeom prst="rect">
            <a:avLst/>
          </a:prstGeom>
          <a:noFill/>
          <a:ln/>
        </p:spPr>
        <p:txBody>
          <a:bodyPr wrap="none" lIns="0" tIns="0" rIns="0" bIns="0" rtlCol="0" anchor="t"/>
          <a:lstStyle/>
          <a:p>
            <a:pPr marL="0" indent="0" algn="ctr">
              <a:lnSpc>
                <a:spcPts val="2650"/>
              </a:lnSpc>
              <a:buNone/>
            </a:pPr>
            <a:r>
              <a:rPr lang="en-US" sz="2650" dirty="0">
                <a:solidFill>
                  <a:srgbClr val="161613"/>
                </a:solidFill>
                <a:latin typeface="DM Sans Medium" pitchFamily="34" charset="0"/>
                <a:ea typeface="DM Sans Medium" pitchFamily="34" charset="-122"/>
                <a:cs typeface="DM Sans Medium" pitchFamily="34" charset="-120"/>
              </a:rPr>
              <a:t>1</a:t>
            </a:r>
            <a:endParaRPr lang="en-US" sz="2650" dirty="0"/>
          </a:p>
        </p:txBody>
      </p:sp>
      <p:sp>
        <p:nvSpPr>
          <p:cNvPr id="6" name="Text 3"/>
          <p:cNvSpPr/>
          <p:nvPr/>
        </p:nvSpPr>
        <p:spPr>
          <a:xfrm>
            <a:off x="1530906" y="2691646"/>
            <a:ext cx="3484364" cy="354330"/>
          </a:xfrm>
          <a:prstGeom prst="rect">
            <a:avLst/>
          </a:prstGeom>
          <a:noFill/>
          <a:ln/>
        </p:spPr>
        <p:txBody>
          <a:bodyPr wrap="none" lIns="0" tIns="0" rIns="0" bIns="0" rtlCol="0" anchor="t"/>
          <a:lstStyle/>
          <a:p>
            <a:pPr marL="0" indent="0">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Visibility of System Status</a:t>
            </a:r>
            <a:endParaRPr lang="en-US" sz="2200" dirty="0"/>
          </a:p>
        </p:txBody>
      </p:sp>
      <p:sp>
        <p:nvSpPr>
          <p:cNvPr id="7" name="Text 4"/>
          <p:cNvSpPr/>
          <p:nvPr/>
        </p:nvSpPr>
        <p:spPr>
          <a:xfrm>
            <a:off x="1530906" y="3182064"/>
            <a:ext cx="6819305" cy="362903"/>
          </a:xfrm>
          <a:prstGeom prst="rect">
            <a:avLst/>
          </a:prstGeom>
          <a:noFill/>
          <a:ln/>
        </p:spPr>
        <p:txBody>
          <a:bodyPr wrap="none" lIns="0" tIns="0" rIns="0" bIns="0" rtlCol="0" anchor="t"/>
          <a:lstStyle/>
          <a:p>
            <a:pPr marL="0" indent="0">
              <a:lnSpc>
                <a:spcPts val="2850"/>
              </a:lnSpc>
              <a:buNone/>
            </a:pPr>
            <a:r>
              <a:rPr lang="en-US" sz="1750" dirty="0">
                <a:solidFill>
                  <a:srgbClr val="161613"/>
                </a:solidFill>
                <a:latin typeface="Inter" pitchFamily="34" charset="0"/>
                <a:ea typeface="Inter" pitchFamily="34" charset="-122"/>
                <a:cs typeface="Inter" pitchFamily="34" charset="-120"/>
              </a:rPr>
              <a:t>Clear indicators for brewing, whipped cream preference and grind size.</a:t>
            </a:r>
            <a:endParaRPr lang="en-US" sz="1750" dirty="0"/>
          </a:p>
        </p:txBody>
      </p:sp>
      <p:sp>
        <p:nvSpPr>
          <p:cNvPr id="8" name="Shape 5"/>
          <p:cNvSpPr/>
          <p:nvPr/>
        </p:nvSpPr>
        <p:spPr>
          <a:xfrm>
            <a:off x="793790" y="4026932"/>
            <a:ext cx="510302" cy="510302"/>
          </a:xfrm>
          <a:prstGeom prst="roundRect">
            <a:avLst>
              <a:gd name="adj" fmla="val 6667"/>
            </a:avLst>
          </a:prstGeom>
          <a:solidFill>
            <a:srgbClr val="EDEBE3"/>
          </a:solidFill>
          <a:ln/>
        </p:spPr>
      </p:sp>
      <p:sp>
        <p:nvSpPr>
          <p:cNvPr id="9" name="Text 6"/>
          <p:cNvSpPr/>
          <p:nvPr/>
        </p:nvSpPr>
        <p:spPr>
          <a:xfrm>
            <a:off x="950714" y="4111943"/>
            <a:ext cx="196334" cy="340281"/>
          </a:xfrm>
          <a:prstGeom prst="rect">
            <a:avLst/>
          </a:prstGeom>
          <a:noFill/>
          <a:ln/>
        </p:spPr>
        <p:txBody>
          <a:bodyPr wrap="none" lIns="0" tIns="0" rIns="0" bIns="0" rtlCol="0" anchor="t"/>
          <a:lstStyle/>
          <a:p>
            <a:pPr marL="0" indent="0" algn="ctr">
              <a:lnSpc>
                <a:spcPts val="2650"/>
              </a:lnSpc>
              <a:buNone/>
            </a:pPr>
            <a:r>
              <a:rPr lang="en-US" sz="2650" dirty="0">
                <a:solidFill>
                  <a:srgbClr val="161613"/>
                </a:solidFill>
                <a:latin typeface="DM Sans Medium" pitchFamily="34" charset="0"/>
                <a:ea typeface="DM Sans Medium" pitchFamily="34" charset="-122"/>
                <a:cs typeface="DM Sans Medium" pitchFamily="34" charset="-120"/>
              </a:rPr>
              <a:t>2</a:t>
            </a:r>
            <a:endParaRPr lang="en-US" sz="2650" dirty="0"/>
          </a:p>
        </p:txBody>
      </p:sp>
      <p:sp>
        <p:nvSpPr>
          <p:cNvPr id="10" name="Text 7"/>
          <p:cNvSpPr/>
          <p:nvPr/>
        </p:nvSpPr>
        <p:spPr>
          <a:xfrm>
            <a:off x="1530906" y="4026932"/>
            <a:ext cx="3516630" cy="354330"/>
          </a:xfrm>
          <a:prstGeom prst="rect">
            <a:avLst/>
          </a:prstGeom>
          <a:noFill/>
          <a:ln/>
        </p:spPr>
        <p:txBody>
          <a:bodyPr wrap="none" lIns="0" tIns="0" rIns="0" bIns="0" rtlCol="0" anchor="t"/>
          <a:lstStyle/>
          <a:p>
            <a:pPr marL="0" indent="0">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User Control and Freedom</a:t>
            </a:r>
            <a:endParaRPr lang="en-US" sz="2200" dirty="0"/>
          </a:p>
        </p:txBody>
      </p:sp>
      <p:sp>
        <p:nvSpPr>
          <p:cNvPr id="11" name="Text 8"/>
          <p:cNvSpPr/>
          <p:nvPr/>
        </p:nvSpPr>
        <p:spPr>
          <a:xfrm>
            <a:off x="1530906" y="4517350"/>
            <a:ext cx="6819305" cy="362903"/>
          </a:xfrm>
          <a:prstGeom prst="rect">
            <a:avLst/>
          </a:prstGeom>
          <a:noFill/>
          <a:ln/>
        </p:spPr>
        <p:txBody>
          <a:bodyPr wrap="none" lIns="0" tIns="0" rIns="0" bIns="0" rtlCol="0" anchor="t"/>
          <a:lstStyle/>
          <a:p>
            <a:pPr marL="0" indent="0">
              <a:lnSpc>
                <a:spcPts val="2850"/>
              </a:lnSpc>
              <a:buNone/>
            </a:pPr>
            <a:r>
              <a:rPr lang="en-US" sz="1750" dirty="0">
                <a:solidFill>
                  <a:srgbClr val="161613"/>
                </a:solidFill>
                <a:latin typeface="Inter" pitchFamily="34" charset="0"/>
                <a:ea typeface="Inter" pitchFamily="34" charset="-122"/>
                <a:cs typeface="Inter" pitchFamily="34" charset="-120"/>
              </a:rPr>
              <a:t>Easily undo actions and exit unwanted states.</a:t>
            </a:r>
            <a:endParaRPr lang="en-US" sz="1750" dirty="0"/>
          </a:p>
        </p:txBody>
      </p:sp>
      <p:sp>
        <p:nvSpPr>
          <p:cNvPr id="12" name="Shape 9"/>
          <p:cNvSpPr/>
          <p:nvPr/>
        </p:nvSpPr>
        <p:spPr>
          <a:xfrm>
            <a:off x="793790" y="5362218"/>
            <a:ext cx="510302" cy="510302"/>
          </a:xfrm>
          <a:prstGeom prst="roundRect">
            <a:avLst>
              <a:gd name="adj" fmla="val 6667"/>
            </a:avLst>
          </a:prstGeom>
          <a:solidFill>
            <a:srgbClr val="EDEBE3"/>
          </a:solidFill>
          <a:ln/>
        </p:spPr>
      </p:sp>
      <p:sp>
        <p:nvSpPr>
          <p:cNvPr id="13" name="Text 10"/>
          <p:cNvSpPr/>
          <p:nvPr/>
        </p:nvSpPr>
        <p:spPr>
          <a:xfrm>
            <a:off x="947857" y="5447228"/>
            <a:ext cx="202168" cy="340281"/>
          </a:xfrm>
          <a:prstGeom prst="rect">
            <a:avLst/>
          </a:prstGeom>
          <a:noFill/>
          <a:ln/>
        </p:spPr>
        <p:txBody>
          <a:bodyPr wrap="none" lIns="0" tIns="0" rIns="0" bIns="0" rtlCol="0" anchor="t"/>
          <a:lstStyle/>
          <a:p>
            <a:pPr marL="0" indent="0" algn="ctr">
              <a:lnSpc>
                <a:spcPts val="2650"/>
              </a:lnSpc>
              <a:buNone/>
            </a:pPr>
            <a:r>
              <a:rPr lang="en-US" sz="2650" dirty="0">
                <a:solidFill>
                  <a:srgbClr val="161613"/>
                </a:solidFill>
                <a:latin typeface="DM Sans Medium" pitchFamily="34" charset="0"/>
                <a:ea typeface="DM Sans Medium" pitchFamily="34" charset="-122"/>
                <a:cs typeface="DM Sans Medium" pitchFamily="34" charset="-120"/>
              </a:rPr>
              <a:t>3</a:t>
            </a:r>
            <a:endParaRPr lang="en-US" sz="2650" dirty="0"/>
          </a:p>
        </p:txBody>
      </p:sp>
      <p:sp>
        <p:nvSpPr>
          <p:cNvPr id="14" name="Text 11"/>
          <p:cNvSpPr/>
          <p:nvPr/>
        </p:nvSpPr>
        <p:spPr>
          <a:xfrm>
            <a:off x="1530906" y="5362218"/>
            <a:ext cx="2835235" cy="354330"/>
          </a:xfrm>
          <a:prstGeom prst="rect">
            <a:avLst/>
          </a:prstGeom>
          <a:noFill/>
          <a:ln/>
        </p:spPr>
        <p:txBody>
          <a:bodyPr wrap="none" lIns="0" tIns="0" rIns="0" bIns="0" rtlCol="0" anchor="t"/>
          <a:lstStyle/>
          <a:p>
            <a:pPr marL="0" indent="0">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Error Prevention</a:t>
            </a:r>
            <a:endParaRPr lang="en-US" sz="2200" dirty="0"/>
          </a:p>
        </p:txBody>
      </p:sp>
      <p:sp>
        <p:nvSpPr>
          <p:cNvPr id="15" name="Text 12"/>
          <p:cNvSpPr/>
          <p:nvPr/>
        </p:nvSpPr>
        <p:spPr>
          <a:xfrm>
            <a:off x="1530906" y="5852636"/>
            <a:ext cx="6819305" cy="362903"/>
          </a:xfrm>
          <a:prstGeom prst="rect">
            <a:avLst/>
          </a:prstGeom>
          <a:noFill/>
          <a:ln/>
        </p:spPr>
        <p:txBody>
          <a:bodyPr wrap="none" lIns="0" tIns="0" rIns="0" bIns="0" rtlCol="0" anchor="t"/>
          <a:lstStyle/>
          <a:p>
            <a:pPr marL="0" indent="0">
              <a:lnSpc>
                <a:spcPts val="2850"/>
              </a:lnSpc>
              <a:buNone/>
            </a:pPr>
            <a:r>
              <a:rPr lang="en-US" sz="1750" dirty="0">
                <a:solidFill>
                  <a:srgbClr val="161613"/>
                </a:solidFill>
                <a:latin typeface="Inter" pitchFamily="34" charset="0"/>
                <a:ea typeface="Inter" pitchFamily="34" charset="-122"/>
                <a:cs typeface="Inter" pitchFamily="34" charset="-120"/>
              </a:rPr>
              <a:t>Clear messages and prevents common mistakes.</a:t>
            </a:r>
            <a:endParaRPr lang="en-US" sz="1750" dirty="0"/>
          </a:p>
        </p:txBody>
      </p:sp>
      <p:sp>
        <p:nvSpPr>
          <p:cNvPr id="16" name="Shape 13"/>
          <p:cNvSpPr/>
          <p:nvPr/>
        </p:nvSpPr>
        <p:spPr>
          <a:xfrm>
            <a:off x="793790" y="6697504"/>
            <a:ext cx="510302" cy="510302"/>
          </a:xfrm>
          <a:prstGeom prst="roundRect">
            <a:avLst>
              <a:gd name="adj" fmla="val 6667"/>
            </a:avLst>
          </a:prstGeom>
          <a:solidFill>
            <a:srgbClr val="EDEBE3"/>
          </a:solidFill>
          <a:ln/>
        </p:spPr>
      </p:sp>
      <p:sp>
        <p:nvSpPr>
          <p:cNvPr id="17" name="Text 14"/>
          <p:cNvSpPr/>
          <p:nvPr/>
        </p:nvSpPr>
        <p:spPr>
          <a:xfrm>
            <a:off x="943213" y="6782514"/>
            <a:ext cx="211336" cy="340281"/>
          </a:xfrm>
          <a:prstGeom prst="rect">
            <a:avLst/>
          </a:prstGeom>
          <a:noFill/>
          <a:ln/>
        </p:spPr>
        <p:txBody>
          <a:bodyPr wrap="none" lIns="0" tIns="0" rIns="0" bIns="0" rtlCol="0" anchor="t"/>
          <a:lstStyle/>
          <a:p>
            <a:pPr marL="0" indent="0" algn="ctr">
              <a:lnSpc>
                <a:spcPts val="2650"/>
              </a:lnSpc>
              <a:buNone/>
            </a:pPr>
            <a:r>
              <a:rPr lang="en-US" sz="2650" dirty="0">
                <a:solidFill>
                  <a:srgbClr val="161613"/>
                </a:solidFill>
                <a:latin typeface="DM Sans Medium" pitchFamily="34" charset="0"/>
                <a:ea typeface="DM Sans Medium" pitchFamily="34" charset="-122"/>
                <a:cs typeface="DM Sans Medium" pitchFamily="34" charset="-120"/>
              </a:rPr>
              <a:t>4</a:t>
            </a:r>
            <a:endParaRPr lang="en-US" sz="2650" dirty="0"/>
          </a:p>
        </p:txBody>
      </p:sp>
      <p:sp>
        <p:nvSpPr>
          <p:cNvPr id="18" name="Text 15"/>
          <p:cNvSpPr/>
          <p:nvPr/>
        </p:nvSpPr>
        <p:spPr>
          <a:xfrm>
            <a:off x="1530906" y="6697504"/>
            <a:ext cx="2835235" cy="354330"/>
          </a:xfrm>
          <a:prstGeom prst="rect">
            <a:avLst/>
          </a:prstGeom>
          <a:noFill/>
          <a:ln/>
        </p:spPr>
        <p:txBody>
          <a:bodyPr wrap="none" lIns="0" tIns="0" rIns="0" bIns="0" rtlCol="0" anchor="t"/>
          <a:lstStyle/>
          <a:p>
            <a:pPr marL="0" indent="0">
              <a:lnSpc>
                <a:spcPts val="2750"/>
              </a:lnSpc>
              <a:buNone/>
            </a:pPr>
            <a:r>
              <a:rPr lang="en-US" sz="2200" dirty="0">
                <a:solidFill>
                  <a:srgbClr val="161613"/>
                </a:solidFill>
                <a:latin typeface="DM Sans Medium" pitchFamily="34" charset="0"/>
                <a:ea typeface="DM Sans Medium" pitchFamily="34" charset="-122"/>
                <a:cs typeface="DM Sans Medium" pitchFamily="34" charset="-120"/>
              </a:rPr>
              <a:t>Minimalist Design</a:t>
            </a:r>
            <a:endParaRPr lang="en-US" sz="2200" dirty="0"/>
          </a:p>
        </p:txBody>
      </p:sp>
      <p:sp>
        <p:nvSpPr>
          <p:cNvPr id="19" name="Text 16"/>
          <p:cNvSpPr/>
          <p:nvPr/>
        </p:nvSpPr>
        <p:spPr>
          <a:xfrm>
            <a:off x="1530906" y="7187922"/>
            <a:ext cx="6819305" cy="362903"/>
          </a:xfrm>
          <a:prstGeom prst="rect">
            <a:avLst/>
          </a:prstGeom>
          <a:noFill/>
          <a:ln/>
        </p:spPr>
        <p:txBody>
          <a:bodyPr wrap="none" lIns="0" tIns="0" rIns="0" bIns="0" rtlCol="0" anchor="t"/>
          <a:lstStyle/>
          <a:p>
            <a:pPr marL="0" indent="0">
              <a:lnSpc>
                <a:spcPts val="2850"/>
              </a:lnSpc>
              <a:buNone/>
            </a:pPr>
            <a:r>
              <a:rPr lang="en-US" sz="1750" dirty="0">
                <a:solidFill>
                  <a:srgbClr val="161613"/>
                </a:solidFill>
                <a:latin typeface="Inter" pitchFamily="34" charset="0"/>
                <a:ea typeface="Inter" pitchFamily="34" charset="-122"/>
                <a:cs typeface="Inter" pitchFamily="34" charset="-120"/>
              </a:rPr>
              <a:t>Focusing on essential information.</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3" name="Text 0"/>
          <p:cNvSpPr/>
          <p:nvPr/>
        </p:nvSpPr>
        <p:spPr>
          <a:xfrm>
            <a:off x="6280190" y="2467570"/>
            <a:ext cx="7413308" cy="708779"/>
          </a:xfrm>
          <a:prstGeom prst="rect">
            <a:avLst/>
          </a:prstGeom>
          <a:noFill/>
          <a:ln/>
        </p:spPr>
        <p:txBody>
          <a:bodyPr wrap="none" lIns="0" tIns="0" rIns="0" bIns="0" rtlCol="0" anchor="t"/>
          <a:lstStyle/>
          <a:p>
            <a:pPr marL="0" indent="0">
              <a:lnSpc>
                <a:spcPts val="5550"/>
              </a:lnSpc>
              <a:buNone/>
            </a:pPr>
            <a:r>
              <a:rPr lang="en-US" sz="4450" dirty="0">
                <a:solidFill>
                  <a:srgbClr val="161613"/>
                </a:solidFill>
                <a:latin typeface="DM Sans Medium" pitchFamily="34" charset="0"/>
                <a:ea typeface="DM Sans Medium" pitchFamily="34" charset="-122"/>
                <a:cs typeface="DM Sans Medium" pitchFamily="34" charset="-120"/>
              </a:rPr>
              <a:t>Inclusivity and Accessibility</a:t>
            </a:r>
            <a:endParaRPr lang="en-US" sz="4450" dirty="0"/>
          </a:p>
        </p:txBody>
      </p:sp>
      <p:pic>
        <p:nvPicPr>
          <p:cNvPr id="4" name="Image 1" descr="preencoded.png"/>
          <p:cNvPicPr>
            <a:picLocks noChangeAspect="1"/>
          </p:cNvPicPr>
          <p:nvPr/>
        </p:nvPicPr>
        <p:blipFill>
          <a:blip r:embed="rId3"/>
          <a:stretch>
            <a:fillRect/>
          </a:stretch>
        </p:blipFill>
        <p:spPr>
          <a:xfrm>
            <a:off x="6280190" y="3516511"/>
            <a:ext cx="566976" cy="566976"/>
          </a:xfrm>
          <a:prstGeom prst="rect">
            <a:avLst/>
          </a:prstGeom>
        </p:spPr>
      </p:pic>
      <p:sp>
        <p:nvSpPr>
          <p:cNvPr id="5" name="Text 1"/>
          <p:cNvSpPr/>
          <p:nvPr/>
        </p:nvSpPr>
        <p:spPr>
          <a:xfrm>
            <a:off x="6280190" y="4310301"/>
            <a:ext cx="2291953" cy="1088708"/>
          </a:xfrm>
          <a:prstGeom prst="rect">
            <a:avLst/>
          </a:prstGeom>
          <a:noFill/>
          <a:ln/>
        </p:spPr>
        <p:txBody>
          <a:bodyPr wrap="square" lIns="0" tIns="0" rIns="0" bIns="0" rtlCol="0" anchor="t"/>
          <a:lstStyle/>
          <a:p>
            <a:pPr marL="0" indent="0" algn="l">
              <a:lnSpc>
                <a:spcPts val="2850"/>
              </a:lnSpc>
              <a:buNone/>
            </a:pPr>
            <a:r>
              <a:rPr lang="en-US" sz="1750" dirty="0">
                <a:solidFill>
                  <a:srgbClr val="161613"/>
                </a:solidFill>
                <a:latin typeface="Inter" pitchFamily="34" charset="0"/>
                <a:ea typeface="Inter" pitchFamily="34" charset="-122"/>
                <a:cs typeface="Inter" pitchFamily="34" charset="-120"/>
              </a:rPr>
              <a:t>Vision Impairment: High contrast, large fonts, voice control.</a:t>
            </a:r>
            <a:endParaRPr lang="en-US" sz="1750" dirty="0"/>
          </a:p>
        </p:txBody>
      </p:sp>
      <p:pic>
        <p:nvPicPr>
          <p:cNvPr id="6" name="Image 2" descr="preencoded.png"/>
          <p:cNvPicPr>
            <a:picLocks noChangeAspect="1"/>
          </p:cNvPicPr>
          <p:nvPr/>
        </p:nvPicPr>
        <p:blipFill>
          <a:blip r:embed="rId4"/>
          <a:stretch>
            <a:fillRect/>
          </a:stretch>
        </p:blipFill>
        <p:spPr>
          <a:xfrm>
            <a:off x="8912304" y="3516511"/>
            <a:ext cx="566976" cy="566976"/>
          </a:xfrm>
          <a:prstGeom prst="rect">
            <a:avLst/>
          </a:prstGeom>
        </p:spPr>
      </p:pic>
      <p:sp>
        <p:nvSpPr>
          <p:cNvPr id="7" name="Text 2"/>
          <p:cNvSpPr/>
          <p:nvPr/>
        </p:nvSpPr>
        <p:spPr>
          <a:xfrm>
            <a:off x="8912304" y="4310301"/>
            <a:ext cx="2292072" cy="1088708"/>
          </a:xfrm>
          <a:prstGeom prst="rect">
            <a:avLst/>
          </a:prstGeom>
          <a:noFill/>
          <a:ln/>
        </p:spPr>
        <p:txBody>
          <a:bodyPr wrap="square" lIns="0" tIns="0" rIns="0" bIns="0" rtlCol="0" anchor="t"/>
          <a:lstStyle/>
          <a:p>
            <a:pPr marL="0" indent="0" algn="l">
              <a:lnSpc>
                <a:spcPts val="2850"/>
              </a:lnSpc>
              <a:buNone/>
            </a:pPr>
            <a:r>
              <a:rPr lang="en-US" sz="1750" dirty="0">
                <a:solidFill>
                  <a:srgbClr val="161613"/>
                </a:solidFill>
                <a:latin typeface="Inter" pitchFamily="34" charset="0"/>
                <a:ea typeface="Inter" pitchFamily="34" charset="-122"/>
                <a:cs typeface="Inter" pitchFamily="34" charset="-120"/>
              </a:rPr>
              <a:t>Motor Impairment: Large buttons, voice control, remote app.</a:t>
            </a:r>
            <a:endParaRPr lang="en-US" sz="1750" dirty="0"/>
          </a:p>
        </p:txBody>
      </p:sp>
      <p:pic>
        <p:nvPicPr>
          <p:cNvPr id="8" name="Image 3" descr="preencoded.png"/>
          <p:cNvPicPr>
            <a:picLocks noChangeAspect="1"/>
          </p:cNvPicPr>
          <p:nvPr/>
        </p:nvPicPr>
        <p:blipFill>
          <a:blip r:embed="rId5"/>
          <a:stretch>
            <a:fillRect/>
          </a:stretch>
        </p:blipFill>
        <p:spPr>
          <a:xfrm>
            <a:off x="11544538" y="3516511"/>
            <a:ext cx="566976" cy="566976"/>
          </a:xfrm>
          <a:prstGeom prst="rect">
            <a:avLst/>
          </a:prstGeom>
        </p:spPr>
      </p:pic>
      <p:sp>
        <p:nvSpPr>
          <p:cNvPr id="9" name="Text 3"/>
          <p:cNvSpPr/>
          <p:nvPr/>
        </p:nvSpPr>
        <p:spPr>
          <a:xfrm>
            <a:off x="11544538" y="4310301"/>
            <a:ext cx="2291953" cy="1451610"/>
          </a:xfrm>
          <a:prstGeom prst="rect">
            <a:avLst/>
          </a:prstGeom>
          <a:noFill/>
          <a:ln/>
        </p:spPr>
        <p:txBody>
          <a:bodyPr wrap="square" lIns="0" tIns="0" rIns="0" bIns="0" rtlCol="0" anchor="t"/>
          <a:lstStyle/>
          <a:p>
            <a:pPr marL="0" indent="0" algn="l">
              <a:lnSpc>
                <a:spcPts val="2850"/>
              </a:lnSpc>
              <a:buNone/>
            </a:pPr>
            <a:r>
              <a:rPr lang="en-US" sz="1750" dirty="0">
                <a:solidFill>
                  <a:srgbClr val="161613"/>
                </a:solidFill>
                <a:latin typeface="Inter" pitchFamily="34" charset="0"/>
                <a:ea typeface="Inter" pitchFamily="34" charset="-122"/>
                <a:cs typeface="Inter" pitchFamily="34" charset="-120"/>
              </a:rPr>
              <a:t>Cognitive Impairment: Simplified interface, clear language.</a:t>
            </a:r>
            <a:endParaRPr lang="en-US" sz="1750" dirty="0"/>
          </a:p>
        </p:txBody>
      </p:sp>
      <p:sp>
        <p:nvSpPr>
          <p:cNvPr id="10" name="Rectangle 9">
            <a:extLst>
              <a:ext uri="{FF2B5EF4-FFF2-40B4-BE49-F238E27FC236}">
                <a16:creationId xmlns:a16="http://schemas.microsoft.com/office/drawing/2014/main" id="{C0775F31-8008-405A-8E61-864E3BDCE790}"/>
              </a:ext>
            </a:extLst>
          </p:cNvPr>
          <p:cNvSpPr/>
          <p:nvPr/>
        </p:nvSpPr>
        <p:spPr>
          <a:xfrm>
            <a:off x="12761407" y="7717134"/>
            <a:ext cx="1768509" cy="422031"/>
          </a:xfrm>
          <a:prstGeom prst="rect">
            <a:avLst/>
          </a:prstGeom>
          <a:solidFill>
            <a:srgbClr val="F9F8F5"/>
          </a:solidFill>
          <a:ln>
            <a:solidFill>
              <a:srgbClr val="F9F8F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1" name="Picture 10">
            <a:extLst>
              <a:ext uri="{FF2B5EF4-FFF2-40B4-BE49-F238E27FC236}">
                <a16:creationId xmlns:a16="http://schemas.microsoft.com/office/drawing/2014/main" id="{817BFA26-B71D-66EB-E759-10B9805B3659}"/>
              </a:ext>
            </a:extLst>
          </p:cNvPr>
          <p:cNvPicPr>
            <a:picLocks noChangeAspect="1"/>
          </p:cNvPicPr>
          <p:nvPr/>
        </p:nvPicPr>
        <p:blipFill>
          <a:blip r:embed="rId6"/>
          <a:stretch>
            <a:fillRect/>
          </a:stretch>
        </p:blipFill>
        <p:spPr>
          <a:xfrm>
            <a:off x="1094875" y="1162545"/>
            <a:ext cx="3874168" cy="5057781"/>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3" name="Text 0"/>
          <p:cNvSpPr/>
          <p:nvPr/>
        </p:nvSpPr>
        <p:spPr>
          <a:xfrm>
            <a:off x="6259473" y="608409"/>
            <a:ext cx="7597854" cy="1380411"/>
          </a:xfrm>
          <a:prstGeom prst="rect">
            <a:avLst/>
          </a:prstGeom>
          <a:noFill/>
          <a:ln/>
        </p:spPr>
        <p:txBody>
          <a:bodyPr wrap="square" lIns="0" tIns="0" rIns="0" bIns="0" rtlCol="0" anchor="t"/>
          <a:lstStyle/>
          <a:p>
            <a:pPr marL="0" indent="0">
              <a:lnSpc>
                <a:spcPts val="5400"/>
              </a:lnSpc>
              <a:buNone/>
            </a:pPr>
            <a:r>
              <a:rPr lang="en-US" sz="4300" dirty="0">
                <a:solidFill>
                  <a:srgbClr val="161613"/>
                </a:solidFill>
                <a:latin typeface="DM Sans Medium" pitchFamily="34" charset="0"/>
                <a:ea typeface="DM Sans Medium" pitchFamily="34" charset="-122"/>
                <a:cs typeface="DM Sans Medium" pitchFamily="34" charset="-120"/>
              </a:rPr>
              <a:t>Smart Features and Functionality</a:t>
            </a:r>
            <a:endParaRPr lang="en-US" sz="4300" dirty="0"/>
          </a:p>
        </p:txBody>
      </p:sp>
      <p:pic>
        <p:nvPicPr>
          <p:cNvPr id="4" name="Image 1" descr="preencoded.png"/>
          <p:cNvPicPr>
            <a:picLocks noChangeAspect="1"/>
          </p:cNvPicPr>
          <p:nvPr/>
        </p:nvPicPr>
        <p:blipFill>
          <a:blip r:embed="rId3"/>
          <a:stretch>
            <a:fillRect/>
          </a:stretch>
        </p:blipFill>
        <p:spPr>
          <a:xfrm>
            <a:off x="6259473" y="2320052"/>
            <a:ext cx="1104424" cy="1325285"/>
          </a:xfrm>
          <a:prstGeom prst="rect">
            <a:avLst/>
          </a:prstGeom>
        </p:spPr>
      </p:pic>
      <p:sp>
        <p:nvSpPr>
          <p:cNvPr id="5" name="Text 1"/>
          <p:cNvSpPr/>
          <p:nvPr/>
        </p:nvSpPr>
        <p:spPr>
          <a:xfrm>
            <a:off x="7695128" y="2540913"/>
            <a:ext cx="2805232" cy="345043"/>
          </a:xfrm>
          <a:prstGeom prst="rect">
            <a:avLst/>
          </a:prstGeom>
          <a:noFill/>
          <a:ln/>
        </p:spPr>
        <p:txBody>
          <a:bodyPr wrap="none" lIns="0" tIns="0" rIns="0" bIns="0" rtlCol="0" anchor="t"/>
          <a:lstStyle/>
          <a:p>
            <a:pPr marL="0" indent="0" algn="l">
              <a:lnSpc>
                <a:spcPts val="2700"/>
              </a:lnSpc>
              <a:buNone/>
            </a:pPr>
            <a:r>
              <a:rPr lang="en-US" sz="2150" dirty="0">
                <a:solidFill>
                  <a:srgbClr val="161613"/>
                </a:solidFill>
                <a:latin typeface="DM Sans Medium" pitchFamily="34" charset="0"/>
                <a:ea typeface="DM Sans Medium" pitchFamily="34" charset="-122"/>
                <a:cs typeface="DM Sans Medium" pitchFamily="34" charset="-120"/>
              </a:rPr>
              <a:t>Customizable Profiles</a:t>
            </a:r>
            <a:endParaRPr lang="en-US" sz="2150" dirty="0"/>
          </a:p>
        </p:txBody>
      </p:sp>
      <p:sp>
        <p:nvSpPr>
          <p:cNvPr id="6" name="Text 2"/>
          <p:cNvSpPr/>
          <p:nvPr/>
        </p:nvSpPr>
        <p:spPr>
          <a:xfrm>
            <a:off x="7695128" y="3018473"/>
            <a:ext cx="6162199" cy="353378"/>
          </a:xfrm>
          <a:prstGeom prst="rect">
            <a:avLst/>
          </a:prstGeom>
          <a:noFill/>
          <a:ln/>
        </p:spPr>
        <p:txBody>
          <a:bodyPr wrap="none" lIns="0" tIns="0" rIns="0" bIns="0" rtlCol="0" anchor="t"/>
          <a:lstStyle/>
          <a:p>
            <a:pPr marL="0" indent="0" algn="l">
              <a:lnSpc>
                <a:spcPts val="2750"/>
              </a:lnSpc>
              <a:buNone/>
            </a:pPr>
            <a:r>
              <a:rPr lang="en-US" sz="1700" dirty="0">
                <a:solidFill>
                  <a:srgbClr val="161613"/>
                </a:solidFill>
                <a:latin typeface="Inter" pitchFamily="34" charset="0"/>
                <a:ea typeface="Inter" pitchFamily="34" charset="-122"/>
                <a:cs typeface="Inter" pitchFamily="34" charset="-120"/>
              </a:rPr>
              <a:t>Adjust grind size, whipped cream preference and default cup.</a:t>
            </a:r>
            <a:endParaRPr lang="en-US" sz="1700" dirty="0"/>
          </a:p>
        </p:txBody>
      </p:sp>
      <p:pic>
        <p:nvPicPr>
          <p:cNvPr id="7" name="Image 2" descr="preencoded.png"/>
          <p:cNvPicPr>
            <a:picLocks noChangeAspect="1"/>
          </p:cNvPicPr>
          <p:nvPr/>
        </p:nvPicPr>
        <p:blipFill>
          <a:blip r:embed="rId4"/>
          <a:stretch>
            <a:fillRect/>
          </a:stretch>
        </p:blipFill>
        <p:spPr>
          <a:xfrm>
            <a:off x="6259473" y="3645337"/>
            <a:ext cx="1104424" cy="1325285"/>
          </a:xfrm>
          <a:prstGeom prst="rect">
            <a:avLst/>
          </a:prstGeom>
        </p:spPr>
      </p:pic>
      <p:sp>
        <p:nvSpPr>
          <p:cNvPr id="8" name="Text 3"/>
          <p:cNvSpPr/>
          <p:nvPr/>
        </p:nvSpPr>
        <p:spPr>
          <a:xfrm>
            <a:off x="7695128" y="3866198"/>
            <a:ext cx="2883337" cy="345043"/>
          </a:xfrm>
          <a:prstGeom prst="rect">
            <a:avLst/>
          </a:prstGeom>
          <a:noFill/>
          <a:ln/>
        </p:spPr>
        <p:txBody>
          <a:bodyPr wrap="none" lIns="0" tIns="0" rIns="0" bIns="0" rtlCol="0" anchor="t"/>
          <a:lstStyle/>
          <a:p>
            <a:pPr marL="0" indent="0" algn="l">
              <a:lnSpc>
                <a:spcPts val="2700"/>
              </a:lnSpc>
              <a:buNone/>
            </a:pPr>
            <a:r>
              <a:rPr lang="en-US" sz="2150" dirty="0">
                <a:solidFill>
                  <a:srgbClr val="161613"/>
                </a:solidFill>
                <a:latin typeface="DM Sans Medium" pitchFamily="34" charset="0"/>
                <a:ea typeface="DM Sans Medium" pitchFamily="34" charset="-122"/>
                <a:cs typeface="DM Sans Medium" pitchFamily="34" charset="-120"/>
              </a:rPr>
              <a:t>Automated Schedules</a:t>
            </a:r>
            <a:endParaRPr lang="en-US" sz="2150" dirty="0"/>
          </a:p>
        </p:txBody>
      </p:sp>
      <p:sp>
        <p:nvSpPr>
          <p:cNvPr id="9" name="Text 4"/>
          <p:cNvSpPr/>
          <p:nvPr/>
        </p:nvSpPr>
        <p:spPr>
          <a:xfrm>
            <a:off x="7695128" y="4343757"/>
            <a:ext cx="6162199" cy="353378"/>
          </a:xfrm>
          <a:prstGeom prst="rect">
            <a:avLst/>
          </a:prstGeom>
          <a:noFill/>
          <a:ln/>
        </p:spPr>
        <p:txBody>
          <a:bodyPr wrap="none" lIns="0" tIns="0" rIns="0" bIns="0" rtlCol="0" anchor="t"/>
          <a:lstStyle/>
          <a:p>
            <a:pPr marL="0" indent="0" algn="l">
              <a:lnSpc>
                <a:spcPts val="2750"/>
              </a:lnSpc>
              <a:buNone/>
            </a:pPr>
            <a:r>
              <a:rPr lang="en-US" sz="1700" dirty="0">
                <a:solidFill>
                  <a:srgbClr val="161613"/>
                </a:solidFill>
                <a:latin typeface="Inter" pitchFamily="34" charset="0"/>
                <a:ea typeface="Inter" pitchFamily="34" charset="-122"/>
                <a:cs typeface="Inter" pitchFamily="34" charset="-120"/>
              </a:rPr>
              <a:t>Set custom brewing schedules for any day.</a:t>
            </a:r>
            <a:endParaRPr lang="en-US" sz="1700" dirty="0"/>
          </a:p>
        </p:txBody>
      </p:sp>
      <p:pic>
        <p:nvPicPr>
          <p:cNvPr id="10" name="Image 3" descr="preencoded.png"/>
          <p:cNvPicPr>
            <a:picLocks noChangeAspect="1"/>
          </p:cNvPicPr>
          <p:nvPr/>
        </p:nvPicPr>
        <p:blipFill>
          <a:blip r:embed="rId5"/>
          <a:stretch>
            <a:fillRect/>
          </a:stretch>
        </p:blipFill>
        <p:spPr>
          <a:xfrm>
            <a:off x="6259473" y="4970621"/>
            <a:ext cx="1104424" cy="1325285"/>
          </a:xfrm>
          <a:prstGeom prst="rect">
            <a:avLst/>
          </a:prstGeom>
        </p:spPr>
      </p:pic>
      <p:sp>
        <p:nvSpPr>
          <p:cNvPr id="11" name="Text 5"/>
          <p:cNvSpPr/>
          <p:nvPr/>
        </p:nvSpPr>
        <p:spPr>
          <a:xfrm>
            <a:off x="7695128" y="5191482"/>
            <a:ext cx="2761178" cy="345043"/>
          </a:xfrm>
          <a:prstGeom prst="rect">
            <a:avLst/>
          </a:prstGeom>
          <a:noFill/>
          <a:ln/>
        </p:spPr>
        <p:txBody>
          <a:bodyPr wrap="none" lIns="0" tIns="0" rIns="0" bIns="0" rtlCol="0" anchor="t"/>
          <a:lstStyle/>
          <a:p>
            <a:pPr marL="0" indent="0" algn="l">
              <a:lnSpc>
                <a:spcPts val="2700"/>
              </a:lnSpc>
              <a:buNone/>
            </a:pPr>
            <a:r>
              <a:rPr lang="en-US" sz="2150" dirty="0">
                <a:solidFill>
                  <a:srgbClr val="161613"/>
                </a:solidFill>
                <a:latin typeface="DM Sans Medium" pitchFamily="34" charset="0"/>
                <a:ea typeface="DM Sans Medium" pitchFamily="34" charset="-122"/>
                <a:cs typeface="DM Sans Medium" pitchFamily="34" charset="-120"/>
              </a:rPr>
              <a:t>Remote Control</a:t>
            </a:r>
            <a:endParaRPr lang="en-US" sz="2150" dirty="0"/>
          </a:p>
        </p:txBody>
      </p:sp>
      <p:sp>
        <p:nvSpPr>
          <p:cNvPr id="12" name="Text 6"/>
          <p:cNvSpPr/>
          <p:nvPr/>
        </p:nvSpPr>
        <p:spPr>
          <a:xfrm>
            <a:off x="7695128" y="5669042"/>
            <a:ext cx="6162199" cy="353378"/>
          </a:xfrm>
          <a:prstGeom prst="rect">
            <a:avLst/>
          </a:prstGeom>
          <a:noFill/>
          <a:ln/>
        </p:spPr>
        <p:txBody>
          <a:bodyPr wrap="none" lIns="0" tIns="0" rIns="0" bIns="0" rtlCol="0" anchor="t"/>
          <a:lstStyle/>
          <a:p>
            <a:pPr marL="0" indent="0" algn="l">
              <a:lnSpc>
                <a:spcPts val="2750"/>
              </a:lnSpc>
              <a:buNone/>
            </a:pPr>
            <a:r>
              <a:rPr lang="en-US" sz="1700" dirty="0">
                <a:solidFill>
                  <a:srgbClr val="161613"/>
                </a:solidFill>
                <a:latin typeface="Inter" pitchFamily="34" charset="0"/>
                <a:ea typeface="Inter" pitchFamily="34" charset="-122"/>
                <a:cs typeface="Inter" pitchFamily="34" charset="-120"/>
              </a:rPr>
              <a:t>Start brewing from anywhere, monitor status.</a:t>
            </a:r>
            <a:endParaRPr lang="en-US" sz="1700" dirty="0"/>
          </a:p>
        </p:txBody>
      </p:sp>
      <p:pic>
        <p:nvPicPr>
          <p:cNvPr id="13" name="Image 4" descr="preencoded.png"/>
          <p:cNvPicPr>
            <a:picLocks noChangeAspect="1"/>
          </p:cNvPicPr>
          <p:nvPr/>
        </p:nvPicPr>
        <p:blipFill>
          <a:blip r:embed="rId6"/>
          <a:stretch>
            <a:fillRect/>
          </a:stretch>
        </p:blipFill>
        <p:spPr>
          <a:xfrm>
            <a:off x="6259473" y="6295906"/>
            <a:ext cx="1104424" cy="1325285"/>
          </a:xfrm>
          <a:prstGeom prst="rect">
            <a:avLst/>
          </a:prstGeom>
        </p:spPr>
      </p:pic>
      <p:sp>
        <p:nvSpPr>
          <p:cNvPr id="14" name="Text 7"/>
          <p:cNvSpPr/>
          <p:nvPr/>
        </p:nvSpPr>
        <p:spPr>
          <a:xfrm>
            <a:off x="7695128" y="6516767"/>
            <a:ext cx="2761178" cy="345043"/>
          </a:xfrm>
          <a:prstGeom prst="rect">
            <a:avLst/>
          </a:prstGeom>
          <a:noFill/>
          <a:ln/>
        </p:spPr>
        <p:txBody>
          <a:bodyPr wrap="none" lIns="0" tIns="0" rIns="0" bIns="0" rtlCol="0" anchor="t"/>
          <a:lstStyle/>
          <a:p>
            <a:pPr marL="0" indent="0" algn="l">
              <a:lnSpc>
                <a:spcPts val="2700"/>
              </a:lnSpc>
              <a:buNone/>
            </a:pPr>
            <a:r>
              <a:rPr lang="en-US" sz="2150" dirty="0">
                <a:solidFill>
                  <a:srgbClr val="161613"/>
                </a:solidFill>
                <a:latin typeface="DM Sans Medium" pitchFamily="34" charset="0"/>
                <a:ea typeface="DM Sans Medium" pitchFamily="34" charset="-122"/>
                <a:cs typeface="DM Sans Medium" pitchFamily="34" charset="-120"/>
              </a:rPr>
              <a:t>Voice Control</a:t>
            </a:r>
            <a:endParaRPr lang="en-US" sz="2150" dirty="0"/>
          </a:p>
        </p:txBody>
      </p:sp>
      <p:sp>
        <p:nvSpPr>
          <p:cNvPr id="15" name="Text 8"/>
          <p:cNvSpPr/>
          <p:nvPr/>
        </p:nvSpPr>
        <p:spPr>
          <a:xfrm>
            <a:off x="7695128" y="6994327"/>
            <a:ext cx="6162199" cy="353378"/>
          </a:xfrm>
          <a:prstGeom prst="rect">
            <a:avLst/>
          </a:prstGeom>
          <a:noFill/>
          <a:ln/>
        </p:spPr>
        <p:txBody>
          <a:bodyPr wrap="none" lIns="0" tIns="0" rIns="0" bIns="0" rtlCol="0" anchor="t"/>
          <a:lstStyle/>
          <a:p>
            <a:pPr marL="0" indent="0" algn="l">
              <a:lnSpc>
                <a:spcPts val="2750"/>
              </a:lnSpc>
              <a:buNone/>
            </a:pPr>
            <a:r>
              <a:rPr lang="en-US" sz="1700" dirty="0">
                <a:solidFill>
                  <a:srgbClr val="161613"/>
                </a:solidFill>
                <a:latin typeface="Inter" pitchFamily="34" charset="0"/>
                <a:ea typeface="Inter" pitchFamily="34" charset="-122"/>
                <a:cs typeface="Inter" pitchFamily="34" charset="-120"/>
              </a:rPr>
              <a:t>Control using voice commands.</a:t>
            </a:r>
            <a:endParaRPr lang="en-US" sz="1700" dirty="0"/>
          </a:p>
        </p:txBody>
      </p:sp>
      <p:sp>
        <p:nvSpPr>
          <p:cNvPr id="16" name="Rectangle 15">
            <a:extLst>
              <a:ext uri="{FF2B5EF4-FFF2-40B4-BE49-F238E27FC236}">
                <a16:creationId xmlns:a16="http://schemas.microsoft.com/office/drawing/2014/main" id="{A86D8BA5-F9CF-4D17-87EE-76CB0B1665B5}"/>
              </a:ext>
            </a:extLst>
          </p:cNvPr>
          <p:cNvSpPr/>
          <p:nvPr/>
        </p:nvSpPr>
        <p:spPr>
          <a:xfrm>
            <a:off x="12761407" y="7717134"/>
            <a:ext cx="1768509" cy="422031"/>
          </a:xfrm>
          <a:prstGeom prst="rect">
            <a:avLst/>
          </a:prstGeom>
          <a:solidFill>
            <a:srgbClr val="F9F8F5"/>
          </a:solidFill>
          <a:ln>
            <a:solidFill>
              <a:srgbClr val="F9F8F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7" name="Picture 16">
            <a:extLst>
              <a:ext uri="{FF2B5EF4-FFF2-40B4-BE49-F238E27FC236}">
                <a16:creationId xmlns:a16="http://schemas.microsoft.com/office/drawing/2014/main" id="{F81C41E4-1069-0EFF-85B1-9D73BE84B4B8}"/>
              </a:ext>
            </a:extLst>
          </p:cNvPr>
          <p:cNvPicPr>
            <a:picLocks noChangeAspect="1"/>
          </p:cNvPicPr>
          <p:nvPr/>
        </p:nvPicPr>
        <p:blipFill>
          <a:blip r:embed="rId7"/>
          <a:stretch>
            <a:fillRect/>
          </a:stretch>
        </p:blipFill>
        <p:spPr>
          <a:xfrm>
            <a:off x="1136846" y="973514"/>
            <a:ext cx="4957011" cy="534364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3" name="Text 0"/>
          <p:cNvSpPr/>
          <p:nvPr/>
        </p:nvSpPr>
        <p:spPr>
          <a:xfrm>
            <a:off x="6280190" y="2691527"/>
            <a:ext cx="7556421" cy="1417558"/>
          </a:xfrm>
          <a:prstGeom prst="rect">
            <a:avLst/>
          </a:prstGeom>
          <a:noFill/>
          <a:ln/>
        </p:spPr>
        <p:txBody>
          <a:bodyPr wrap="square" lIns="0" tIns="0" rIns="0" bIns="0" rtlCol="0" anchor="t"/>
          <a:lstStyle/>
          <a:p>
            <a:pPr marL="0" indent="0">
              <a:lnSpc>
                <a:spcPts val="5550"/>
              </a:lnSpc>
              <a:buNone/>
            </a:pPr>
            <a:r>
              <a:rPr lang="en-US" sz="4450" dirty="0">
                <a:solidFill>
                  <a:srgbClr val="161613"/>
                </a:solidFill>
                <a:latin typeface="DM Sans Medium" pitchFamily="34" charset="0"/>
                <a:ea typeface="DM Sans Medium" pitchFamily="34" charset="-122"/>
                <a:cs typeface="DM Sans Medium" pitchFamily="34" charset="-120"/>
              </a:rPr>
              <a:t>Conclusion: The Future of Coffee</a:t>
            </a:r>
            <a:endParaRPr lang="en-US" sz="4450" dirty="0"/>
          </a:p>
        </p:txBody>
      </p:sp>
      <p:sp>
        <p:nvSpPr>
          <p:cNvPr id="4" name="Text 1"/>
          <p:cNvSpPr/>
          <p:nvPr/>
        </p:nvSpPr>
        <p:spPr>
          <a:xfrm>
            <a:off x="6280190" y="4449247"/>
            <a:ext cx="7556421" cy="1088708"/>
          </a:xfrm>
          <a:prstGeom prst="rect">
            <a:avLst/>
          </a:prstGeom>
          <a:noFill/>
          <a:ln/>
        </p:spPr>
        <p:txBody>
          <a:bodyPr wrap="square" lIns="0" tIns="0" rIns="0" bIns="0" rtlCol="0" anchor="t"/>
          <a:lstStyle/>
          <a:p>
            <a:pPr marL="0" indent="0">
              <a:lnSpc>
                <a:spcPts val="2850"/>
              </a:lnSpc>
              <a:buNone/>
            </a:pPr>
            <a:r>
              <a:rPr lang="en-US" sz="1750" dirty="0">
                <a:solidFill>
                  <a:srgbClr val="161613"/>
                </a:solidFill>
                <a:latin typeface="Inter" pitchFamily="34" charset="0"/>
                <a:ea typeface="Inter" pitchFamily="34" charset="-122"/>
                <a:cs typeface="Inter" pitchFamily="34" charset="-120"/>
              </a:rPr>
              <a:t>The Smart Coffee Machine offers convenience and data insights. Embrace the future of coffee. Future: integration with smart home devices. Thank you.</a:t>
            </a:r>
            <a:endParaRPr lang="en-US" sz="1750" dirty="0"/>
          </a:p>
        </p:txBody>
      </p:sp>
      <p:sp>
        <p:nvSpPr>
          <p:cNvPr id="7" name="Rectangle 6">
            <a:extLst>
              <a:ext uri="{FF2B5EF4-FFF2-40B4-BE49-F238E27FC236}">
                <a16:creationId xmlns:a16="http://schemas.microsoft.com/office/drawing/2014/main" id="{E2C0ADA7-5A82-443D-8FF5-32B777358356}"/>
              </a:ext>
            </a:extLst>
          </p:cNvPr>
          <p:cNvSpPr/>
          <p:nvPr/>
        </p:nvSpPr>
        <p:spPr>
          <a:xfrm>
            <a:off x="12761407" y="7717134"/>
            <a:ext cx="1768509" cy="422031"/>
          </a:xfrm>
          <a:prstGeom prst="rect">
            <a:avLst/>
          </a:prstGeom>
          <a:solidFill>
            <a:srgbClr val="F9F8F5"/>
          </a:solidFill>
          <a:ln>
            <a:solidFill>
              <a:srgbClr val="F9F8F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5" name="Picture 4">
            <a:extLst>
              <a:ext uri="{FF2B5EF4-FFF2-40B4-BE49-F238E27FC236}">
                <a16:creationId xmlns:a16="http://schemas.microsoft.com/office/drawing/2014/main" id="{321252EC-F23C-FD9A-8021-990D34062502}"/>
              </a:ext>
            </a:extLst>
          </p:cNvPr>
          <p:cNvPicPr>
            <a:picLocks noChangeAspect="1"/>
          </p:cNvPicPr>
          <p:nvPr/>
        </p:nvPicPr>
        <p:blipFill>
          <a:blip r:embed="rId3"/>
          <a:stretch>
            <a:fillRect/>
          </a:stretch>
        </p:blipFill>
        <p:spPr>
          <a:xfrm>
            <a:off x="793789" y="956211"/>
            <a:ext cx="4752473" cy="5396463"/>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70</TotalTime>
  <Words>317</Words>
  <Application>Microsoft Office PowerPoint</Application>
  <PresentationFormat>Custom</PresentationFormat>
  <Paragraphs>60</Paragraphs>
  <Slides>7</Slides>
  <Notes>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DM Sans Medium</vt:lpstr>
      <vt:lpstr>Inter</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Pravesh_Sharma _Batch1_1245PM</cp:lastModifiedBy>
  <cp:revision>7</cp:revision>
  <dcterms:created xsi:type="dcterms:W3CDTF">2025-03-04T07:29:30Z</dcterms:created>
  <dcterms:modified xsi:type="dcterms:W3CDTF">2025-03-04T09:40:25Z</dcterms:modified>
</cp:coreProperties>
</file>